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openxmlformats.org/officeDocument/2006/relationships/custom-properties" Target="docProps/custom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6" r:id="rId1"/>
  </p:sldMasterIdLst>
  <p:sldIdLst>
    <p:sldId id="260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78F184-E105-4D09-8BED-5A92B4E5AE8D}" v="5" dt="2025-06-24T07:49:36.041"/>
    <p1510:client id="{B566A0A6-C763-46ED-9CA5-75441979F88D}" v="161" dt="2025-06-24T07:38:39.6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288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1.xml"/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10" Type="http://schemas.openxmlformats.org/officeDocument/2006/relationships/customXml" Target="../customXml/item3.xml"/><Relationship Id="rId4" Type="http://schemas.openxmlformats.org/officeDocument/2006/relationships/viewProps" Target="viewProps.xml"/><Relationship Id="rId9" Type="http://schemas.openxmlformats.org/officeDocument/2006/relationships/customXml" Target="../customXml/item2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jpe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5.sv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5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5.sv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8C360F-39D8-AE62-20CB-54E15833B24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38174F"/>
              </a:gs>
              <a:gs pos="100000">
                <a:srgbClr val="5C128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0" y="1832114"/>
            <a:ext cx="6899709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 Slide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6899708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47C459C-4550-04B3-43F7-612A01E6C3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7A3907B8-D8B3-1228-0123-125F4863C2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0" y="3912480"/>
            <a:ext cx="689970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331B380E-45BA-F178-890C-14D0154D8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795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yber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standing in a hallway&#10;&#10;Description automatically generated">
            <a:extLst>
              <a:ext uri="{FF2B5EF4-FFF2-40B4-BE49-F238E27FC236}">
                <a16:creationId xmlns:a16="http://schemas.microsoft.com/office/drawing/2014/main" id="{EC73F1B1-6EFD-5AC4-5CBF-03AF7310427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47380" y="0"/>
            <a:ext cx="5544620" cy="6858000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47263449-5B3A-87C0-FD95-077EA6705B0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574"/>
            <a:ext cx="9452344" cy="6880865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03706800-6176-8D93-D5F9-E2A02338EC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91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Cyber Title Slide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1E5E0639-5FC6-DC5C-6B2C-762D4C9304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391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3680A36F-BACE-F73E-B584-BB88D0ECF9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391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146B3726-9338-6EFE-1616-AFAC2600BD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391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C4026E82-D23B-8C6A-8B8D-CEFA460168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966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rin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red ship in the ocean&#10;&#10;Description automatically generated">
            <a:extLst>
              <a:ext uri="{FF2B5EF4-FFF2-40B4-BE49-F238E27FC236}">
                <a16:creationId xmlns:a16="http://schemas.microsoft.com/office/drawing/2014/main" id="{6318E251-810A-7F55-7A35-791CD62363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14895" y="0"/>
            <a:ext cx="5477105" cy="68580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EA149F45-2855-B474-9583-88689FA9F20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454506" cy="6882439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91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Marine Title Slide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391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47C459C-4550-04B3-43F7-612A01E6C3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391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7A3907B8-D8B3-1228-0123-125F4863C2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391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C7DB8993-3301-01F5-E33F-CF6651E1B5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053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urple and black logo&#10;&#10;Description automatically generated">
            <a:extLst>
              <a:ext uri="{FF2B5EF4-FFF2-40B4-BE49-F238E27FC236}">
                <a16:creationId xmlns:a16="http://schemas.microsoft.com/office/drawing/2014/main" id="{E168A3F6-0EBB-4878-F2BF-32E65632CF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067649"/>
            <a:ext cx="12192000" cy="4775713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E304CE91-E003-1DF3-8B12-C2800D188BA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8071" y="1832114"/>
            <a:ext cx="7415791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rgbClr val="5A13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17392995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 - Purple">
    <p:bg>
      <p:bgPr>
        <a:solidFill>
          <a:srgbClr val="EDE5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 descr="A purple and black logo&#10;&#10;Description automatically generated">
            <a:extLst>
              <a:ext uri="{FF2B5EF4-FFF2-40B4-BE49-F238E27FC236}">
                <a16:creationId xmlns:a16="http://schemas.microsoft.com/office/drawing/2014/main" id="{A5AB902F-2E0B-1860-1174-6F032A296D4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2067649"/>
            <a:ext cx="12192000" cy="4775713"/>
          </a:xfrm>
          <a:prstGeom prst="rect">
            <a:avLst/>
          </a:prstGeom>
        </p:spPr>
      </p:pic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51D1CAAA-4D82-0139-557E-F18B6F57CB4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8071" y="1832114"/>
            <a:ext cx="7415791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rgbClr val="5A13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Divider Slide</a:t>
            </a:r>
          </a:p>
        </p:txBody>
      </p:sp>
    </p:spTree>
    <p:extLst>
      <p:ext uri="{BB962C8B-B14F-4D97-AF65-F5344CB8AC3E}">
        <p14:creationId xmlns:p14="http://schemas.microsoft.com/office/powerpoint/2010/main" val="99629858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0F9803BF-20E4-0912-2C6C-BBAA30BE236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9837" y="1233693"/>
            <a:ext cx="6437772" cy="26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7B9520E-113F-AA11-266C-FFA4B3F017AA}"/>
              </a:ext>
            </a:extLst>
          </p:cNvPr>
          <p:cNvCxnSpPr>
            <a:cxnSpLocks/>
          </p:cNvCxnSpPr>
          <p:nvPr/>
        </p:nvCxnSpPr>
        <p:spPr>
          <a:xfrm>
            <a:off x="0" y="49617"/>
            <a:ext cx="121920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D4528E4D-BEC3-E66B-F63F-96AFF597AD5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49838" y="2143759"/>
            <a:ext cx="10999252" cy="399743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EF94D85-0871-5DE2-FFEA-44C32997ED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59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0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rve 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B83F0E-8212-F51D-1501-A97AF8B95D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9124" r="-1"/>
          <a:stretch/>
        </p:blipFill>
        <p:spPr>
          <a:xfrm flipH="1">
            <a:off x="7383593" y="-10866"/>
            <a:ext cx="4808407" cy="6879897"/>
          </a:xfrm>
          <a:prstGeom prst="rect">
            <a:avLst/>
          </a:prstGeom>
        </p:spPr>
      </p:pic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9837" y="395054"/>
            <a:ext cx="6437772" cy="26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rgbClr val="5A13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9837" y="1443789"/>
            <a:ext cx="6437772" cy="3740859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2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Agenda Point 1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48092745-3A1F-3C59-A208-194072402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469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0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rve 50/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4DB83F0E-8212-F51D-1501-A97AF8B95D7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49124" r="-1"/>
          <a:stretch/>
        </p:blipFill>
        <p:spPr>
          <a:xfrm flipH="1">
            <a:off x="7383593" y="-10866"/>
            <a:ext cx="4808407" cy="6879897"/>
          </a:xfrm>
          <a:prstGeom prst="rect">
            <a:avLst/>
          </a:prstGeom>
        </p:spPr>
      </p:pic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9837" y="391483"/>
            <a:ext cx="6437772" cy="26101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32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9837" y="992611"/>
            <a:ext cx="6437772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49172-8977-7541-413C-5AB56C9B7B5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9838" y="2075341"/>
            <a:ext cx="6437772" cy="407145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8F05B8C0-E6A0-CFA4-9078-3A82ACBB6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088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40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0/50 pictur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F6219F90-B2F2-6845-223F-C80C1E8AB633}"/>
              </a:ext>
            </a:extLst>
          </p:cNvPr>
          <p:cNvSpPr/>
          <p:nvPr/>
        </p:nvSpPr>
        <p:spPr>
          <a:xfrm>
            <a:off x="1" y="0"/>
            <a:ext cx="6571129" cy="6858000"/>
          </a:xfrm>
          <a:prstGeom prst="rect">
            <a:avLst/>
          </a:prstGeom>
          <a:solidFill>
            <a:srgbClr val="C4C0C2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902" y="393298"/>
            <a:ext cx="3711575" cy="228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32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236220-AADE-6D2C-1F80-B13C119A963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71130" y="-2"/>
            <a:ext cx="5620869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BD04D0-0E9A-1975-52C7-C2977D61A234}"/>
              </a:ext>
            </a:extLst>
          </p:cNvPr>
          <p:cNvCxnSpPr/>
          <p:nvPr/>
        </p:nvCxnSpPr>
        <p:spPr>
          <a:xfrm>
            <a:off x="0" y="43005"/>
            <a:ext cx="121920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1C1716B-9E3F-7F5E-0896-B558ED290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A4AE3772-5D07-39EA-D311-901B84A72FF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49837" y="992611"/>
            <a:ext cx="5346163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B08F46BD-63B1-0628-C0F3-36AFEB81798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9838" y="2075341"/>
            <a:ext cx="5346162" cy="407145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51088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Cop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03ECCB0-E5CB-539A-C648-4997C349EDA6}"/>
              </a:ext>
            </a:extLst>
          </p:cNvPr>
          <p:cNvCxnSpPr>
            <a:cxnSpLocks/>
          </p:cNvCxnSpPr>
          <p:nvPr/>
        </p:nvCxnSpPr>
        <p:spPr>
          <a:xfrm>
            <a:off x="0" y="46193"/>
            <a:ext cx="121920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6A8F52CE-5F19-B6D5-C721-24B2C7E6D2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9837" y="391476"/>
            <a:ext cx="10254861" cy="24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5BB5DDD-3BDE-E689-206E-E40799D66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3610B4E8-7F06-002F-D499-DF1323DD027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9077" y="992611"/>
            <a:ext cx="10254861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037FD55-F664-FAFC-0D89-CF88FB26DE2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9077" y="2075341"/>
            <a:ext cx="10254861" cy="4071459"/>
          </a:xfr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 b="0" i="0">
                <a:ln>
                  <a:noFill/>
                </a:ln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GB"/>
              <a:t>Body</a:t>
            </a:r>
          </a:p>
        </p:txBody>
      </p:sp>
    </p:spTree>
    <p:extLst>
      <p:ext uri="{BB962C8B-B14F-4D97-AF65-F5344CB8AC3E}">
        <p14:creationId xmlns:p14="http://schemas.microsoft.com/office/powerpoint/2010/main" val="7677830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Copy Slide - Pur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03ECCB0-E5CB-539A-C648-4997C349EDA6}"/>
              </a:ext>
            </a:extLst>
          </p:cNvPr>
          <p:cNvCxnSpPr>
            <a:cxnSpLocks/>
          </p:cNvCxnSpPr>
          <p:nvPr/>
        </p:nvCxnSpPr>
        <p:spPr>
          <a:xfrm flipV="1">
            <a:off x="0" y="23853"/>
            <a:ext cx="12199656" cy="18159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6A8F52CE-5F19-B6D5-C721-24B2C7E6D2C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9837" y="391484"/>
            <a:ext cx="10254861" cy="24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400" b="1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5BB5DDD-3BDE-E689-206E-E40799D66A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DA86B9-AFA3-7202-2EE2-1622E6421BF9}"/>
              </a:ext>
            </a:extLst>
          </p:cNvPr>
          <p:cNvSpPr/>
          <p:nvPr/>
        </p:nvSpPr>
        <p:spPr>
          <a:xfrm>
            <a:off x="11000095" y="170121"/>
            <a:ext cx="1094440" cy="7845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4B286EB8-F93F-5B1F-24C0-673A281A729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9837" y="992611"/>
            <a:ext cx="10262796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9A90837E-C64B-0112-57C4-CD272F19399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9078" y="2075341"/>
            <a:ext cx="10251017" cy="4065858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000"/>
              </a:spcBef>
              <a:buNone/>
              <a:defRPr sz="1200"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lnSpc>
                <a:spcPct val="90000"/>
              </a:lnSpc>
              <a:spcBef>
                <a:spcPts val="1000"/>
              </a:spcBef>
              <a:buNone/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90000"/>
              </a:lnSpc>
              <a:spcBef>
                <a:spcPts val="1000"/>
              </a:spcBef>
              <a:defRPr sz="1200"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90000"/>
              </a:lnSpc>
              <a:spcBef>
                <a:spcPts val="1000"/>
              </a:spcBef>
              <a:defRPr sz="1200"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90000"/>
              </a:lnSpc>
              <a:spcBef>
                <a:spcPts val="1000"/>
              </a:spcBef>
              <a:defRPr sz="1200"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1"/>
            <a:r>
              <a:rPr lang="en-US"/>
              <a:t>Body</a:t>
            </a:r>
          </a:p>
        </p:txBody>
      </p:sp>
      <p:pic>
        <p:nvPicPr>
          <p:cNvPr id="9" name="Picture 8" descr="A black and white logo&#10;&#10;Description automatically generated">
            <a:extLst>
              <a:ext uri="{FF2B5EF4-FFF2-40B4-BE49-F238E27FC236}">
                <a16:creationId xmlns:a16="http://schemas.microsoft.com/office/drawing/2014/main" id="{1C804963-0883-8C28-60E5-FC8EDA3F3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589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opl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around a table&#10;&#10;Description automatically generated">
            <a:extLst>
              <a:ext uri="{FF2B5EF4-FFF2-40B4-BE49-F238E27FC236}">
                <a16:creationId xmlns:a16="http://schemas.microsoft.com/office/drawing/2014/main" id="{5355F906-6388-2C9C-4E53-65F92BB7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95370" y="0"/>
            <a:ext cx="5796631" cy="685800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174F31F9-B068-6393-F331-FE6D6B21D012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"/>
            <a:ext cx="9446105" cy="6876324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42FE4C08-2488-3F78-A724-9C317071ADA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8825"/>
            <a:ext cx="9442383" cy="6873614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BFBB4EEF-AE88-B0C4-1C24-1632F7905ED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People Title Slide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C30D1AAD-DD14-289A-6FB6-8E43160E2A9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F7B99473-EEA6-1FD7-89B1-E351E956D5F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29AEBDAE-06D6-AC54-9191-3C881F47EF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7" name="Picture 6" descr="A logo with a purple sun and black background&#10;&#10;Description automatically generated">
            <a:extLst>
              <a:ext uri="{FF2B5EF4-FFF2-40B4-BE49-F238E27FC236}">
                <a16:creationId xmlns:a16="http://schemas.microsoft.com/office/drawing/2014/main" id="{A3C2F953-80DE-51D0-BFC6-3DC6D4B1F9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3475" y="206340"/>
            <a:ext cx="757437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3822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rge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2">
            <a:extLst>
              <a:ext uri="{FF2B5EF4-FFF2-40B4-BE49-F238E27FC236}">
                <a16:creationId xmlns:a16="http://schemas.microsoft.com/office/drawing/2014/main" id="{F2D9DD63-35A8-1735-B9A0-5A4D93599D2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31839" y="1100138"/>
            <a:ext cx="11017251" cy="492768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9E76C2DB-50EE-71D9-43EF-5D1C54330AFD}"/>
              </a:ext>
            </a:extLst>
          </p:cNvPr>
          <p:cNvCxnSpPr>
            <a:cxnSpLocks/>
          </p:cNvCxnSpPr>
          <p:nvPr/>
        </p:nvCxnSpPr>
        <p:spPr>
          <a:xfrm>
            <a:off x="0" y="46193"/>
            <a:ext cx="121920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FC05746-525F-050E-960E-7E4776DC71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125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Imag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2">
            <a:extLst>
              <a:ext uri="{FF2B5EF4-FFF2-40B4-BE49-F238E27FC236}">
                <a16:creationId xmlns:a16="http://schemas.microsoft.com/office/drawing/2014/main" id="{F2D9DD63-35A8-1735-B9A0-5A4D93599D2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1"/>
            <a:ext cx="12192000" cy="685799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CCCD3AF-9914-B21C-141B-38E94267D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613C1D-21A0-BD29-05FE-338EE8830AB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8833" y="1308683"/>
            <a:ext cx="5294539" cy="4441877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400" b="1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400" b="1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 b="1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 typeface="Arial" panose="020B0604020202020204" pitchFamily="34" charset="0"/>
              <a:buNone/>
              <a:defRPr sz="1400" b="1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 b="1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192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14BCD9C-F666-B667-5A1D-F984750C4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6851" y="6141199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45E3FD0-43F6-2707-45E2-11B79B4391B1}"/>
              </a:ext>
            </a:extLst>
          </p:cNvPr>
          <p:cNvCxnSpPr>
            <a:cxnSpLocks/>
          </p:cNvCxnSpPr>
          <p:nvPr/>
        </p:nvCxnSpPr>
        <p:spPr>
          <a:xfrm>
            <a:off x="0" y="46193"/>
            <a:ext cx="121920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3370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A6C25E-A74D-3466-3B2A-787D35127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pic>
        <p:nvPicPr>
          <p:cNvPr id="6" name="Picture 5" descr="A white text on a black background&#10;&#10;Description automatically generated">
            <a:extLst>
              <a:ext uri="{FF2B5EF4-FFF2-40B4-BE49-F238E27FC236}">
                <a16:creationId xmlns:a16="http://schemas.microsoft.com/office/drawing/2014/main" id="{1EC892CD-0662-1AA0-0C67-DB0F0FD9DC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00095" y="18159"/>
            <a:ext cx="1199561" cy="7845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8F7BABA-9E83-2FC6-C30B-6C68D65E1C4C}"/>
              </a:ext>
            </a:extLst>
          </p:cNvPr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gradFill flip="none" rotWithShape="1">
            <a:gsLst>
              <a:gs pos="0">
                <a:srgbClr val="38174F"/>
              </a:gs>
              <a:gs pos="100000">
                <a:srgbClr val="5C128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0" y="2665234"/>
            <a:ext cx="6899709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Thank You Slide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A3ED0DB1-B6C2-9B53-E3A1-735CB2A78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624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mercial Lines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ind turbines in a field&#10;&#10;Description automatically generated">
            <a:extLst>
              <a:ext uri="{FF2B5EF4-FFF2-40B4-BE49-F238E27FC236}">
                <a16:creationId xmlns:a16="http://schemas.microsoft.com/office/drawing/2014/main" id="{84064574-7E41-782B-EC1D-965EA6E4532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95147" y="-1637"/>
            <a:ext cx="5696854" cy="6884076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66E03C0C-3FA5-A2E2-2D62-5135E55C0A2F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-13906"/>
            <a:ext cx="9473609" cy="6896345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rgbClr val="5C128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E6429E54-603A-883E-9591-29D03FAA9C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Commercial Lines Title Slide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5B9E2BEA-A9E2-249D-BE42-01E56D9F0E7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C1AACFB9-3DB2-B17D-2DDE-2CAFDF5C05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D4B7B24C-3CA6-9C63-1FB2-A2B534F79F9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7" name="Picture 6" descr="A black and white logo&#10;&#10;Description automatically generated">
            <a:extLst>
              <a:ext uri="{FF2B5EF4-FFF2-40B4-BE49-F238E27FC236}">
                <a16:creationId xmlns:a16="http://schemas.microsoft.com/office/drawing/2014/main" id="{CF15A6FF-1451-3E05-C6A4-6E904344A6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1324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merical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ity with many tall buildings&#10;&#10;Description automatically generated">
            <a:extLst>
              <a:ext uri="{FF2B5EF4-FFF2-40B4-BE49-F238E27FC236}">
                <a16:creationId xmlns:a16="http://schemas.microsoft.com/office/drawing/2014/main" id="{9CC479A0-97C5-CD38-370F-94A033CA8CD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26831" y="-11015"/>
            <a:ext cx="5565169" cy="6894814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5993BB92-B1EF-7FE1-7FF3-3C3CB1E461B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574"/>
            <a:ext cx="9452344" cy="6880865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4A46EEF-C045-C179-191F-4B4FAD428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Commercial Title Slide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AC16DA2-0BB7-2570-BD33-0316F4BF7A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EBAC356-DE91-EF2D-B72F-23F2E12A47B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456F0D75-5EAC-5C33-D8D1-4082A53FB9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4B2C483E-DB28-D15D-8A8C-018D15C3AF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9920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erson in a yellow hat and glasses pouring a drink into a coffee machine&#10;&#10;Description automatically generated">
            <a:extLst>
              <a:ext uri="{FF2B5EF4-FFF2-40B4-BE49-F238E27FC236}">
                <a16:creationId xmlns:a16="http://schemas.microsoft.com/office/drawing/2014/main" id="{06F6EA44-FF55-511D-815A-EA265AF261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91001" y="-1"/>
            <a:ext cx="5500999" cy="6880865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5993BB92-B1EF-7FE1-7FF3-3C3CB1E461B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574"/>
            <a:ext cx="9452344" cy="6880865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E4A46EEF-C045-C179-191F-4B4FAD4280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SME Title Slide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AC16DA2-0BB7-2570-BD33-0316F4BF7A7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AEBAC356-DE91-EF2D-B72F-23F2E12A47B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456F0D75-5EAC-5C33-D8D1-4082A53FB90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0CCD25DB-EF76-7C26-BA82-2C6BD6B5F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23450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et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og with its tongue out&#10;&#10;Description automatically generated">
            <a:extLst>
              <a:ext uri="{FF2B5EF4-FFF2-40B4-BE49-F238E27FC236}">
                <a16:creationId xmlns:a16="http://schemas.microsoft.com/office/drawing/2014/main" id="{66B8399F-2525-690B-CDD5-37B5CFA4EAB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22673" y="0"/>
            <a:ext cx="5669327" cy="6865552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9E5D1768-9C47-6FE8-17E1-F167A286E1E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454506" cy="6882439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Pet Title Slide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47C459C-4550-04B3-43F7-612A01E6C3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7A3907B8-D8B3-1228-0123-125F4863C2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4" name="Picture 3" descr="A black and white logo&#10;&#10;Description automatically generated">
            <a:extLst>
              <a:ext uri="{FF2B5EF4-FFF2-40B4-BE49-F238E27FC236}">
                <a16:creationId xmlns:a16="http://schemas.microsoft.com/office/drawing/2014/main" id="{9EC31315-8343-9AB2-754E-11936E3876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1214" y="206340"/>
            <a:ext cx="759698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5958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m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ow of houses with bushes and trees&#10;&#10;Description automatically generated">
            <a:extLst>
              <a:ext uri="{FF2B5EF4-FFF2-40B4-BE49-F238E27FC236}">
                <a16:creationId xmlns:a16="http://schemas.microsoft.com/office/drawing/2014/main" id="{F481C9B3-3440-F7EF-C91A-FD543D944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1941" y="0"/>
            <a:ext cx="5461707" cy="6858000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837B5716-F844-2909-F80A-D0E4475526C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9454506" cy="6882439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C1052248-9D7B-7BC2-D1CE-CF9D5A900D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519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Home Title Slide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1A12A412-22BA-A673-CBCC-8E160C53EE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5519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4CDD8A6F-F9B0-C1B9-DBC1-6DE35FC3FC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519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14667681-5627-7D9E-DA1D-484E6441B1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519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7" name="Picture 6" descr="A logo with a purple sun and black background&#10;&#10;Description automatically generated">
            <a:extLst>
              <a:ext uri="{FF2B5EF4-FFF2-40B4-BE49-F238E27FC236}">
                <a16:creationId xmlns:a16="http://schemas.microsoft.com/office/drawing/2014/main" id="{6D8547E2-DF82-A8B6-B02D-FBBD709B98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3475" y="206340"/>
            <a:ext cx="757437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526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lunteering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purple shirts&#10;&#10;Description automatically generated">
            <a:extLst>
              <a:ext uri="{FF2B5EF4-FFF2-40B4-BE49-F238E27FC236}">
                <a16:creationId xmlns:a16="http://schemas.microsoft.com/office/drawing/2014/main" id="{C003DAD3-7184-3272-1120-EFF88B36C4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45758" y="1605"/>
            <a:ext cx="6146242" cy="6882438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49AF7E7-8323-0BD6-D818-A27072BC654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1"/>
            <a:ext cx="9429911" cy="6882438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83567617-A362-C441-831E-08622B05FD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535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Volunteering Title Slide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133460D1-23E2-7BA1-DD5C-16A79EBE66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535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7" name="Text Placeholder 11">
            <a:extLst>
              <a:ext uri="{FF2B5EF4-FFF2-40B4-BE49-F238E27FC236}">
                <a16:creationId xmlns:a16="http://schemas.microsoft.com/office/drawing/2014/main" id="{D47C459C-4550-04B3-43F7-612A01E6C3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535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7A3907B8-D8B3-1228-0123-125F4863C2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6535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3" name="Picture 2" descr="A logo with a purple sun and black background&#10;&#10;Description automatically generated">
            <a:extLst>
              <a:ext uri="{FF2B5EF4-FFF2-40B4-BE49-F238E27FC236}">
                <a16:creationId xmlns:a16="http://schemas.microsoft.com/office/drawing/2014/main" id="{D88D7B37-87DD-9154-CFF5-F8040032E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3475" y="206340"/>
            <a:ext cx="757437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753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stru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oup of people in hard hats looking at blueprints&#10;&#10;Description automatically generated">
            <a:extLst>
              <a:ext uri="{FF2B5EF4-FFF2-40B4-BE49-F238E27FC236}">
                <a16:creationId xmlns:a16="http://schemas.microsoft.com/office/drawing/2014/main" id="{8E479C34-7EEE-195E-8B82-BE5318397B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91300" y="-1"/>
            <a:ext cx="5600699" cy="6882439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EC86FCD-76BA-7E78-ECD2-58143EEDFA44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-6166"/>
            <a:ext cx="9462977" cy="6888605"/>
          </a:xfrm>
          <a:prstGeom prst="rect">
            <a:avLst/>
          </a:prstGeom>
        </p:spPr>
      </p:pic>
      <p:sp>
        <p:nvSpPr>
          <p:cNvPr id="33" name="Slide Number Placeholder 5">
            <a:extLst>
              <a:ext uri="{FF2B5EF4-FFF2-40B4-BE49-F238E27FC236}">
                <a16:creationId xmlns:a16="http://schemas.microsoft.com/office/drawing/2014/main" id="{A5E24827-FE26-3DE6-8821-3DFC455A0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1480" y="6141199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200" b="0" i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AAA4BCF6-5BC4-8FC1-3EF1-AD28EEDD63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911" y="1832114"/>
            <a:ext cx="5669327" cy="9562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4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Construction Title Slide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AA2D1E77-639B-FF0D-EB38-77C379A6D0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73911" y="3056274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4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Sub-Title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AA1AE6FE-0435-6002-704C-8C4F0BE2BE0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3912" y="1412961"/>
            <a:ext cx="2634791" cy="30254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Date / Document Title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4DD2600D-1539-D46D-F3FB-F1290204A5A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3911" y="3912480"/>
            <a:ext cx="5669327" cy="7426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Body</a:t>
            </a:r>
          </a:p>
        </p:txBody>
      </p:sp>
      <p:pic>
        <p:nvPicPr>
          <p:cNvPr id="7" name="Picture 6" descr="A logo with a purple sun and black background&#10;&#10;Description automatically generated">
            <a:extLst>
              <a:ext uri="{FF2B5EF4-FFF2-40B4-BE49-F238E27FC236}">
                <a16:creationId xmlns:a16="http://schemas.microsoft.com/office/drawing/2014/main" id="{2325F69A-4F54-AECD-569D-0810659F6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3475" y="206340"/>
            <a:ext cx="757437" cy="60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550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A logo with a purple sun and black background&#10;&#10;Description automatically generated">
            <a:extLst>
              <a:ext uri="{FF2B5EF4-FFF2-40B4-BE49-F238E27FC236}">
                <a16:creationId xmlns:a16="http://schemas.microsoft.com/office/drawing/2014/main" id="{9BEED9EF-177F-BE66-EE4C-7EB33C41D6C2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1233475" y="206340"/>
            <a:ext cx="757437" cy="6036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BE6B1-2CB1-3346-A042-8CB70D62E1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21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5" r:id="rId2"/>
    <p:sldLayoutId id="2147483696" r:id="rId3"/>
    <p:sldLayoutId id="2147483697" r:id="rId4"/>
    <p:sldLayoutId id="2147483711" r:id="rId5"/>
    <p:sldLayoutId id="2147483698" r:id="rId6"/>
    <p:sldLayoutId id="2147483699" r:id="rId7"/>
    <p:sldLayoutId id="2147483701" r:id="rId8"/>
    <p:sldLayoutId id="2147483702" r:id="rId9"/>
    <p:sldLayoutId id="2147483703" r:id="rId10"/>
    <p:sldLayoutId id="2147483704" r:id="rId11"/>
    <p:sldLayoutId id="2147483692" r:id="rId12"/>
    <p:sldLayoutId id="2147483691" r:id="rId13"/>
    <p:sldLayoutId id="2147483707" r:id="rId14"/>
    <p:sldLayoutId id="2147483709" r:id="rId15"/>
    <p:sldLayoutId id="2147483706" r:id="rId16"/>
    <p:sldLayoutId id="2147483660" r:id="rId17"/>
    <p:sldLayoutId id="2147483662" r:id="rId18"/>
    <p:sldLayoutId id="2147483710" r:id="rId19"/>
    <p:sldLayoutId id="2147483665" r:id="rId20"/>
    <p:sldLayoutId id="2147483700" r:id="rId21"/>
    <p:sldLayoutId id="2147483708" r:id="rId22"/>
    <p:sldLayoutId id="214748370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61">
          <p15:clr>
            <a:srgbClr val="F26B43"/>
          </p15:clr>
        </p15:guide>
        <p15:guide id="2" orient="horz" pos="232">
          <p15:clr>
            <a:srgbClr val="F26B43"/>
          </p15:clr>
        </p15:guide>
        <p15:guide id="3" pos="740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FFB95216-7FAF-FDBA-C711-980A3AB34E7A}"/>
              </a:ext>
            </a:extLst>
          </p:cNvPr>
          <p:cNvSpPr txBox="1">
            <a:spLocks/>
          </p:cNvSpPr>
          <p:nvPr/>
        </p:nvSpPr>
        <p:spPr>
          <a:xfrm>
            <a:off x="182677" y="118447"/>
            <a:ext cx="11093209" cy="74261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80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is opportunity to improve data quality, service lead-time and operational effectiveness by automating elements of manual rekeying within the commercial lines underwriting journeys 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C2A5155-284C-68C3-CE90-5EFD3EB3445A}"/>
              </a:ext>
            </a:extLst>
          </p:cNvPr>
          <p:cNvSpPr txBox="1">
            <a:spLocks/>
          </p:cNvSpPr>
          <p:nvPr/>
        </p:nvSpPr>
        <p:spPr>
          <a:xfrm>
            <a:off x="177035" y="4865920"/>
            <a:ext cx="5194866" cy="7426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AutoNum type="arabicPeriod"/>
            </a:pPr>
            <a:endParaRPr lang="en-GB" sz="140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796EFD-AD19-BDEE-474F-9CDE37766426}"/>
              </a:ext>
            </a:extLst>
          </p:cNvPr>
          <p:cNvCxnSpPr>
            <a:cxnSpLocks/>
          </p:cNvCxnSpPr>
          <p:nvPr/>
        </p:nvCxnSpPr>
        <p:spPr>
          <a:xfrm flipH="1">
            <a:off x="120273" y="3809977"/>
            <a:ext cx="11906654" cy="0"/>
          </a:xfrm>
          <a:prstGeom prst="line">
            <a:avLst/>
          </a:prstGeom>
          <a:noFill/>
          <a:ln w="6350" cap="flat" cmpd="sng" algn="ctr">
            <a:solidFill>
              <a:srgbClr val="660085">
                <a:lumMod val="20000"/>
                <a:lumOff val="80000"/>
              </a:srgb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9CBB07-2010-552C-4551-D20B0277E116}"/>
              </a:ext>
            </a:extLst>
          </p:cNvPr>
          <p:cNvCxnSpPr>
            <a:cxnSpLocks/>
          </p:cNvCxnSpPr>
          <p:nvPr/>
        </p:nvCxnSpPr>
        <p:spPr>
          <a:xfrm>
            <a:off x="6063975" y="952500"/>
            <a:ext cx="0" cy="5726709"/>
          </a:xfrm>
          <a:prstGeom prst="line">
            <a:avLst/>
          </a:prstGeom>
          <a:noFill/>
          <a:ln w="6350" cap="flat" cmpd="sng" algn="ctr">
            <a:solidFill>
              <a:srgbClr val="660085">
                <a:lumMod val="20000"/>
                <a:lumOff val="80000"/>
              </a:srgb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grpSp>
        <p:nvGrpSpPr>
          <p:cNvPr id="86" name="Group 85">
            <a:extLst>
              <a:ext uri="{FF2B5EF4-FFF2-40B4-BE49-F238E27FC236}">
                <a16:creationId xmlns:a16="http://schemas.microsoft.com/office/drawing/2014/main" id="{FA2A638C-2428-8FC1-8965-9B990FB10E7D}"/>
              </a:ext>
            </a:extLst>
          </p:cNvPr>
          <p:cNvGrpSpPr/>
          <p:nvPr/>
        </p:nvGrpSpPr>
        <p:grpSpPr>
          <a:xfrm>
            <a:off x="6814524" y="1724321"/>
            <a:ext cx="4735711" cy="2009386"/>
            <a:chOff x="781217" y="1413347"/>
            <a:chExt cx="4735711" cy="2289776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0245C21-5012-A4C9-ABBF-CB9F2197DD92}"/>
                </a:ext>
              </a:extLst>
            </p:cNvPr>
            <p:cNvGrpSpPr/>
            <p:nvPr/>
          </p:nvGrpSpPr>
          <p:grpSpPr>
            <a:xfrm>
              <a:off x="781217" y="1413347"/>
              <a:ext cx="2070427" cy="950552"/>
              <a:chOff x="903456" y="1125560"/>
              <a:chExt cx="2070427" cy="950552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C1620EF6-8B9D-CF33-9831-29307FD9A224}"/>
                  </a:ext>
                </a:extLst>
              </p:cNvPr>
              <p:cNvGrpSpPr/>
              <p:nvPr/>
            </p:nvGrpSpPr>
            <p:grpSpPr>
              <a:xfrm>
                <a:off x="903456" y="1125560"/>
                <a:ext cx="735339" cy="950552"/>
                <a:chOff x="749077" y="1180917"/>
                <a:chExt cx="735339" cy="950552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4FC26DD7-8F82-1625-64C3-A2CEB8898D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78982" y="1180917"/>
                  <a:ext cx="475529" cy="469433"/>
                </a:xfrm>
                <a:prstGeom prst="rect">
                  <a:avLst/>
                </a:prstGeom>
              </p:spPr>
            </p:pic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EA27EBDE-0498-47C2-86E8-9FF65691529C}"/>
                    </a:ext>
                  </a:extLst>
                </p:cNvPr>
                <p:cNvSpPr txBox="1"/>
                <p:nvPr/>
              </p:nvSpPr>
              <p:spPr>
                <a:xfrm>
                  <a:off x="749077" y="1745673"/>
                  <a:ext cx="735339" cy="3857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800">
                      <a:solidFill>
                        <a:schemeClr val="accent4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Manual Keying</a:t>
                  </a:r>
                </a:p>
              </p:txBody>
            </p:sp>
          </p:grpSp>
          <p:sp>
            <p:nvSpPr>
              <p:cNvPr id="13" name="Flowchart: Magnetic Disk 12">
                <a:extLst>
                  <a:ext uri="{FF2B5EF4-FFF2-40B4-BE49-F238E27FC236}">
                    <a16:creationId xmlns:a16="http://schemas.microsoft.com/office/drawing/2014/main" id="{B9211FFC-2492-A1D7-42C3-6C0A185E3BFA}"/>
                  </a:ext>
                </a:extLst>
              </p:cNvPr>
              <p:cNvSpPr/>
              <p:nvPr/>
            </p:nvSpPr>
            <p:spPr>
              <a:xfrm>
                <a:off x="2059489" y="1292436"/>
                <a:ext cx="914394" cy="338554"/>
              </a:xfrm>
              <a:prstGeom prst="flowChartMagneticDisk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>
                    <a:solidFill>
                      <a:schemeClr val="accent4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Workflow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82820FE8-5843-AEC5-4775-3FC25F6E38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53" y="1355024"/>
                <a:ext cx="573074" cy="213378"/>
              </a:xfrm>
              <a:prstGeom prst="rect">
                <a:avLst/>
              </a:prstGeom>
            </p:spPr>
          </p:pic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8F2D5D9-4A31-FF83-22BD-A8391C634DDE}"/>
                </a:ext>
              </a:extLst>
            </p:cNvPr>
            <p:cNvGrpSpPr/>
            <p:nvPr/>
          </p:nvGrpSpPr>
          <p:grpSpPr>
            <a:xfrm>
              <a:off x="1669645" y="1859755"/>
              <a:ext cx="2070427" cy="950552"/>
              <a:chOff x="903456" y="1125560"/>
              <a:chExt cx="2070427" cy="950552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F856495-3BF4-50E3-9A06-BC42B3E236AD}"/>
                  </a:ext>
                </a:extLst>
              </p:cNvPr>
              <p:cNvGrpSpPr/>
              <p:nvPr/>
            </p:nvGrpSpPr>
            <p:grpSpPr>
              <a:xfrm>
                <a:off x="903456" y="1125560"/>
                <a:ext cx="735339" cy="950552"/>
                <a:chOff x="749077" y="1180917"/>
                <a:chExt cx="735339" cy="950552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3D6D00F2-41B0-DAAA-A638-BE1BB82B74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78982" y="1180917"/>
                  <a:ext cx="475529" cy="469433"/>
                </a:xfrm>
                <a:prstGeom prst="rect">
                  <a:avLst/>
                </a:prstGeom>
              </p:spPr>
            </p:pic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366C6F25-CE76-9368-9F50-A7A84EC0253C}"/>
                    </a:ext>
                  </a:extLst>
                </p:cNvPr>
                <p:cNvSpPr txBox="1"/>
                <p:nvPr/>
              </p:nvSpPr>
              <p:spPr>
                <a:xfrm>
                  <a:off x="749077" y="1745673"/>
                  <a:ext cx="735339" cy="3857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800">
                      <a:solidFill>
                        <a:schemeClr val="accent4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Manual Keying</a:t>
                  </a:r>
                </a:p>
              </p:txBody>
            </p:sp>
          </p:grpSp>
          <p:sp>
            <p:nvSpPr>
              <p:cNvPr id="18" name="Flowchart: Magnetic Disk 17">
                <a:extLst>
                  <a:ext uri="{FF2B5EF4-FFF2-40B4-BE49-F238E27FC236}">
                    <a16:creationId xmlns:a16="http://schemas.microsoft.com/office/drawing/2014/main" id="{98DADCDF-0E55-FCC7-7BE5-F9DB984C9866}"/>
                  </a:ext>
                </a:extLst>
              </p:cNvPr>
              <p:cNvSpPr/>
              <p:nvPr/>
            </p:nvSpPr>
            <p:spPr>
              <a:xfrm>
                <a:off x="2059489" y="1292436"/>
                <a:ext cx="914394" cy="338554"/>
              </a:xfrm>
              <a:prstGeom prst="flowChartMagneticDisk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>
                    <a:solidFill>
                      <a:schemeClr val="accent4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Workbook</a:t>
                </a:r>
              </a:p>
            </p:txBody>
          </p:sp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A3C9D411-0DB6-B8EA-E2BD-3361922959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53" y="1355024"/>
                <a:ext cx="573074" cy="213378"/>
              </a:xfrm>
              <a:prstGeom prst="rect">
                <a:avLst/>
              </a:prstGeom>
            </p:spPr>
          </p:pic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21D0568-B063-B2D0-632C-62FC4E414F8F}"/>
                </a:ext>
              </a:extLst>
            </p:cNvPr>
            <p:cNvGrpSpPr/>
            <p:nvPr/>
          </p:nvGrpSpPr>
          <p:grpSpPr>
            <a:xfrm>
              <a:off x="2558073" y="2306163"/>
              <a:ext cx="2070427" cy="950552"/>
              <a:chOff x="903456" y="1125560"/>
              <a:chExt cx="2070427" cy="950552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4C2ABE23-0DCE-1D6D-15ED-2DB2F66D550F}"/>
                  </a:ext>
                </a:extLst>
              </p:cNvPr>
              <p:cNvGrpSpPr/>
              <p:nvPr/>
            </p:nvGrpSpPr>
            <p:grpSpPr>
              <a:xfrm>
                <a:off x="903456" y="1125560"/>
                <a:ext cx="735339" cy="950552"/>
                <a:chOff x="749077" y="1180917"/>
                <a:chExt cx="735339" cy="950552"/>
              </a:xfrm>
            </p:grpSpPr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5DF66AF0-6135-7719-7F26-CEC13E154A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78982" y="1180917"/>
                  <a:ext cx="475529" cy="469433"/>
                </a:xfrm>
                <a:prstGeom prst="rect">
                  <a:avLst/>
                </a:prstGeom>
              </p:spPr>
            </p:pic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6D989769-DDC9-FACB-E8FB-C4E8A977AE5C}"/>
                    </a:ext>
                  </a:extLst>
                </p:cNvPr>
                <p:cNvSpPr txBox="1"/>
                <p:nvPr/>
              </p:nvSpPr>
              <p:spPr>
                <a:xfrm>
                  <a:off x="749077" y="1745673"/>
                  <a:ext cx="735339" cy="3857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800">
                      <a:solidFill>
                        <a:schemeClr val="accent4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Manual Keying</a:t>
                  </a:r>
                </a:p>
              </p:txBody>
            </p:sp>
          </p:grpSp>
          <p:sp>
            <p:nvSpPr>
              <p:cNvPr id="24" name="Flowchart: Magnetic Disk 23">
                <a:extLst>
                  <a:ext uri="{FF2B5EF4-FFF2-40B4-BE49-F238E27FC236}">
                    <a16:creationId xmlns:a16="http://schemas.microsoft.com/office/drawing/2014/main" id="{7DE14AB4-FEA6-9DF7-1D12-7A2B4844EB0A}"/>
                  </a:ext>
                </a:extLst>
              </p:cNvPr>
              <p:cNvSpPr/>
              <p:nvPr/>
            </p:nvSpPr>
            <p:spPr>
              <a:xfrm>
                <a:off x="2059489" y="1292436"/>
                <a:ext cx="914394" cy="338554"/>
              </a:xfrm>
              <a:prstGeom prst="flowChartMagneticDisk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>
                    <a:solidFill>
                      <a:schemeClr val="accent4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Rater</a:t>
                </a:r>
              </a:p>
            </p:txBody>
          </p:sp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58AAF04-D3D3-D8F5-B445-67712E3A18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53" y="1355024"/>
                <a:ext cx="573074" cy="213378"/>
              </a:xfrm>
              <a:prstGeom prst="rect">
                <a:avLst/>
              </a:prstGeom>
            </p:spPr>
          </p:pic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CE86D85-F298-1E24-B9D8-7CDC21F31E74}"/>
                </a:ext>
              </a:extLst>
            </p:cNvPr>
            <p:cNvGrpSpPr/>
            <p:nvPr/>
          </p:nvGrpSpPr>
          <p:grpSpPr>
            <a:xfrm>
              <a:off x="3446501" y="2752571"/>
              <a:ext cx="2070427" cy="950552"/>
              <a:chOff x="903456" y="1125560"/>
              <a:chExt cx="2070427" cy="950552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2CA52E72-BFA6-E864-893B-380368AABA87}"/>
                  </a:ext>
                </a:extLst>
              </p:cNvPr>
              <p:cNvGrpSpPr/>
              <p:nvPr/>
            </p:nvGrpSpPr>
            <p:grpSpPr>
              <a:xfrm>
                <a:off x="903456" y="1125560"/>
                <a:ext cx="735339" cy="950552"/>
                <a:chOff x="749077" y="1180917"/>
                <a:chExt cx="735339" cy="950552"/>
              </a:xfrm>
            </p:grpSpPr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80503F35-782B-8A3A-BD7A-688CF8244C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78982" y="1180917"/>
                  <a:ext cx="475529" cy="469433"/>
                </a:xfrm>
                <a:prstGeom prst="rect">
                  <a:avLst/>
                </a:prstGeom>
              </p:spPr>
            </p:pic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B70CAB8D-8DF4-1A52-EB7A-9652584D11B3}"/>
                    </a:ext>
                  </a:extLst>
                </p:cNvPr>
                <p:cNvSpPr txBox="1"/>
                <p:nvPr/>
              </p:nvSpPr>
              <p:spPr>
                <a:xfrm>
                  <a:off x="749077" y="1745673"/>
                  <a:ext cx="735339" cy="38579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800">
                      <a:solidFill>
                        <a:schemeClr val="accent4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Manual Keying</a:t>
                  </a:r>
                </a:p>
              </p:txBody>
            </p:sp>
          </p:grpSp>
          <p:sp>
            <p:nvSpPr>
              <p:cNvPr id="30" name="Flowchart: Magnetic Disk 29">
                <a:extLst>
                  <a:ext uri="{FF2B5EF4-FFF2-40B4-BE49-F238E27FC236}">
                    <a16:creationId xmlns:a16="http://schemas.microsoft.com/office/drawing/2014/main" id="{66ACFF11-62FA-E0CD-1202-8E10F92EED90}"/>
                  </a:ext>
                </a:extLst>
              </p:cNvPr>
              <p:cNvSpPr/>
              <p:nvPr/>
            </p:nvSpPr>
            <p:spPr>
              <a:xfrm>
                <a:off x="2059489" y="1292436"/>
                <a:ext cx="914394" cy="338554"/>
              </a:xfrm>
              <a:prstGeom prst="flowChartMagneticDisk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>
                    <a:solidFill>
                      <a:schemeClr val="accent4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PAS</a:t>
                </a:r>
              </a:p>
            </p:txBody>
          </p:sp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7F9D702-3367-ACC0-F6C7-3294686AB6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53" y="1355024"/>
                <a:ext cx="573074" cy="213378"/>
              </a:xfrm>
              <a:prstGeom prst="rect">
                <a:avLst/>
              </a:prstGeom>
            </p:spPr>
          </p:pic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F017337-CFA1-BA1E-9875-39E925DDB306}"/>
              </a:ext>
            </a:extLst>
          </p:cNvPr>
          <p:cNvSpPr txBox="1"/>
          <p:nvPr/>
        </p:nvSpPr>
        <p:spPr>
          <a:xfrm>
            <a:off x="8495911" y="1061844"/>
            <a:ext cx="1372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Current State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2F8211E-F579-A3E6-3C06-D95D355D210A}"/>
              </a:ext>
            </a:extLst>
          </p:cNvPr>
          <p:cNvSpPr txBox="1"/>
          <p:nvPr/>
        </p:nvSpPr>
        <p:spPr>
          <a:xfrm>
            <a:off x="8447524" y="4138599"/>
            <a:ext cx="13729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Future State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8414136-7DC6-DB90-B48A-8E58EF993E15}"/>
              </a:ext>
            </a:extLst>
          </p:cNvPr>
          <p:cNvGrpSpPr/>
          <p:nvPr/>
        </p:nvGrpSpPr>
        <p:grpSpPr>
          <a:xfrm>
            <a:off x="7182187" y="4801076"/>
            <a:ext cx="3903611" cy="1589838"/>
            <a:chOff x="6568479" y="1395894"/>
            <a:chExt cx="3903611" cy="1589838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99816C18-2742-0393-5727-91840D691749}"/>
                </a:ext>
              </a:extLst>
            </p:cNvPr>
            <p:cNvGrpSpPr/>
            <p:nvPr/>
          </p:nvGrpSpPr>
          <p:grpSpPr>
            <a:xfrm>
              <a:off x="6568479" y="1813205"/>
              <a:ext cx="2070427" cy="903310"/>
              <a:chOff x="903456" y="1125560"/>
              <a:chExt cx="2070427" cy="903310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B992D012-79C1-8A73-A937-398CDDA69AC2}"/>
                  </a:ext>
                </a:extLst>
              </p:cNvPr>
              <p:cNvGrpSpPr/>
              <p:nvPr/>
            </p:nvGrpSpPr>
            <p:grpSpPr>
              <a:xfrm>
                <a:off x="903456" y="1125560"/>
                <a:ext cx="735339" cy="903310"/>
                <a:chOff x="749077" y="1180917"/>
                <a:chExt cx="735339" cy="903310"/>
              </a:xfrm>
            </p:grpSpPr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2001D9E3-2636-FB62-E071-3BCB4B445D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878982" y="1180917"/>
                  <a:ext cx="475529" cy="469433"/>
                </a:xfrm>
                <a:prstGeom prst="rect">
                  <a:avLst/>
                </a:prstGeom>
              </p:spPr>
            </p:pic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7DFC2C43-AD6E-1F29-4CAB-D479DF788657}"/>
                    </a:ext>
                  </a:extLst>
                </p:cNvPr>
                <p:cNvSpPr txBox="1"/>
                <p:nvPr/>
              </p:nvSpPr>
              <p:spPr>
                <a:xfrm>
                  <a:off x="749077" y="1745673"/>
                  <a:ext cx="735339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800">
                      <a:solidFill>
                        <a:schemeClr val="accent4">
                          <a:lumMod val="50000"/>
                        </a:schemeClr>
                      </a:solidFill>
                      <a:latin typeface="Calibri" panose="020F0502020204030204" pitchFamily="34" charset="0"/>
                      <a:ea typeface="Calibri" panose="020F0502020204030204" pitchFamily="34" charset="0"/>
                      <a:cs typeface="Calibri" panose="020F0502020204030204" pitchFamily="34" charset="0"/>
                    </a:rPr>
                    <a:t>Manual Keying</a:t>
                  </a:r>
                </a:p>
              </p:txBody>
            </p:sp>
          </p:grpSp>
          <p:sp>
            <p:nvSpPr>
              <p:cNvPr id="59" name="Flowchart: Magnetic Disk 58">
                <a:extLst>
                  <a:ext uri="{FF2B5EF4-FFF2-40B4-BE49-F238E27FC236}">
                    <a16:creationId xmlns:a16="http://schemas.microsoft.com/office/drawing/2014/main" id="{AA118C52-C19E-21F4-F332-E6720051BC32}"/>
                  </a:ext>
                </a:extLst>
              </p:cNvPr>
              <p:cNvSpPr/>
              <p:nvPr/>
            </p:nvSpPr>
            <p:spPr>
              <a:xfrm>
                <a:off x="2059489" y="1292436"/>
                <a:ext cx="914394" cy="338554"/>
              </a:xfrm>
              <a:prstGeom prst="flowChartMagneticDisk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>
                    <a:solidFill>
                      <a:schemeClr val="accent4">
                        <a:lumMod val="50000"/>
                      </a:schemeClr>
                    </a:solidFill>
                    <a:latin typeface="Calibri" panose="020F0502020204030204" pitchFamily="34" charset="0"/>
                    <a:ea typeface="Calibri" panose="020F0502020204030204" pitchFamily="34" charset="0"/>
                    <a:cs typeface="Calibri" panose="020F0502020204030204" pitchFamily="34" charset="0"/>
                  </a:rPr>
                  <a:t>Workflow</a:t>
                </a:r>
              </a:p>
            </p:txBody>
          </p:sp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20588839-38B9-6236-976F-806022B596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01253" y="1355024"/>
                <a:ext cx="573074" cy="213378"/>
              </a:xfrm>
              <a:prstGeom prst="rect">
                <a:avLst/>
              </a:prstGeom>
            </p:spPr>
          </p:pic>
        </p:grpSp>
        <p:sp>
          <p:nvSpPr>
            <p:cNvPr id="54" name="Flowchart: Magnetic Disk 53">
              <a:extLst>
                <a:ext uri="{FF2B5EF4-FFF2-40B4-BE49-F238E27FC236}">
                  <a16:creationId xmlns:a16="http://schemas.microsoft.com/office/drawing/2014/main" id="{FB2CA954-D82C-4A00-39BF-E2041EA7F777}"/>
                </a:ext>
              </a:extLst>
            </p:cNvPr>
            <p:cNvSpPr/>
            <p:nvPr/>
          </p:nvSpPr>
          <p:spPr>
            <a:xfrm>
              <a:off x="9557696" y="1395894"/>
              <a:ext cx="914394" cy="338554"/>
            </a:xfrm>
            <a:prstGeom prst="flowChartMagneticDisk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>
                  <a:solidFill>
                    <a:schemeClr val="accent4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Workbook</a:t>
              </a:r>
            </a:p>
          </p:txBody>
        </p:sp>
        <p:sp>
          <p:nvSpPr>
            <p:cNvPr id="67" name="Flowchart: Magnetic Disk 66">
              <a:extLst>
                <a:ext uri="{FF2B5EF4-FFF2-40B4-BE49-F238E27FC236}">
                  <a16:creationId xmlns:a16="http://schemas.microsoft.com/office/drawing/2014/main" id="{3F85C34B-CBFD-EF19-B111-05D37CEB7FF1}"/>
                </a:ext>
              </a:extLst>
            </p:cNvPr>
            <p:cNvSpPr/>
            <p:nvPr/>
          </p:nvSpPr>
          <p:spPr>
            <a:xfrm>
              <a:off x="9557696" y="2647178"/>
              <a:ext cx="914394" cy="338554"/>
            </a:xfrm>
            <a:prstGeom prst="flowChartMagneticDisk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>
                  <a:solidFill>
                    <a:schemeClr val="accent4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PAS</a:t>
              </a:r>
            </a:p>
          </p:txBody>
        </p:sp>
        <p:sp>
          <p:nvSpPr>
            <p:cNvPr id="68" name="Flowchart: Magnetic Disk 67">
              <a:extLst>
                <a:ext uri="{FF2B5EF4-FFF2-40B4-BE49-F238E27FC236}">
                  <a16:creationId xmlns:a16="http://schemas.microsoft.com/office/drawing/2014/main" id="{3DBC1B34-A137-8254-3DC0-C29CD95DAF7B}"/>
                </a:ext>
              </a:extLst>
            </p:cNvPr>
            <p:cNvSpPr/>
            <p:nvPr/>
          </p:nvSpPr>
          <p:spPr>
            <a:xfrm>
              <a:off x="9557696" y="1992661"/>
              <a:ext cx="914394" cy="338554"/>
            </a:xfrm>
            <a:prstGeom prst="flowChartMagneticDisk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>
                  <a:solidFill>
                    <a:schemeClr val="accent4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Rater</a:t>
              </a: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2A14D45-7C46-A5F4-0E62-DEB2704B2BB0}"/>
                </a:ext>
              </a:extLst>
            </p:cNvPr>
            <p:cNvSpPr/>
            <p:nvPr/>
          </p:nvSpPr>
          <p:spPr>
            <a:xfrm>
              <a:off x="9172864" y="1435848"/>
              <a:ext cx="378033" cy="1470981"/>
            </a:xfrm>
            <a:custGeom>
              <a:avLst/>
              <a:gdLst>
                <a:gd name="connsiteX0" fmla="*/ 304791 w 378033"/>
                <a:gd name="connsiteY0" fmla="*/ 0 h 1470981"/>
                <a:gd name="connsiteX1" fmla="*/ 378033 w 378033"/>
                <a:gd name="connsiteY1" fmla="*/ 104459 h 1470981"/>
                <a:gd name="connsiteX2" fmla="*/ 304791 w 378033"/>
                <a:gd name="connsiteY2" fmla="*/ 208917 h 1470981"/>
                <a:gd name="connsiteX3" fmla="*/ 304791 w 378033"/>
                <a:gd name="connsiteY3" fmla="*/ 144025 h 1470981"/>
                <a:gd name="connsiteX4" fmla="*/ 239872 w 378033"/>
                <a:gd name="connsiteY4" fmla="*/ 144025 h 1470981"/>
                <a:gd name="connsiteX5" fmla="*/ 140550 w 378033"/>
                <a:gd name="connsiteY5" fmla="*/ 285679 h 1470981"/>
                <a:gd name="connsiteX6" fmla="*/ 140550 w 378033"/>
                <a:gd name="connsiteY6" fmla="*/ 417834 h 1470981"/>
                <a:gd name="connsiteX7" fmla="*/ 140546 w 378033"/>
                <a:gd name="connsiteY7" fmla="*/ 417834 h 1470981"/>
                <a:gd name="connsiteX8" fmla="*/ 140546 w 378033"/>
                <a:gd name="connsiteY8" fmla="*/ 549988 h 1470981"/>
                <a:gd name="connsiteX9" fmla="*/ 129808 w 378033"/>
                <a:gd name="connsiteY9" fmla="*/ 630945 h 1470981"/>
                <a:gd name="connsiteX10" fmla="*/ 103802 w 378033"/>
                <a:gd name="connsiteY10" fmla="*/ 690490 h 1470981"/>
                <a:gd name="connsiteX11" fmla="*/ 284858 w 378033"/>
                <a:gd name="connsiteY11" fmla="*/ 690490 h 1470981"/>
                <a:gd name="connsiteX12" fmla="*/ 284858 w 378033"/>
                <a:gd name="connsiteY12" fmla="*/ 645490 h 1470981"/>
                <a:gd name="connsiteX13" fmla="*/ 378033 w 378033"/>
                <a:gd name="connsiteY13" fmla="*/ 735490 h 1470981"/>
                <a:gd name="connsiteX14" fmla="*/ 284858 w 378033"/>
                <a:gd name="connsiteY14" fmla="*/ 825490 h 1470981"/>
                <a:gd name="connsiteX15" fmla="*/ 284858 w 378033"/>
                <a:gd name="connsiteY15" fmla="*/ 780490 h 1470981"/>
                <a:gd name="connsiteX16" fmla="*/ 103801 w 378033"/>
                <a:gd name="connsiteY16" fmla="*/ 780490 h 1470981"/>
                <a:gd name="connsiteX17" fmla="*/ 129808 w 378033"/>
                <a:gd name="connsiteY17" fmla="*/ 840036 h 1470981"/>
                <a:gd name="connsiteX18" fmla="*/ 140546 w 378033"/>
                <a:gd name="connsiteY18" fmla="*/ 920993 h 1470981"/>
                <a:gd name="connsiteX19" fmla="*/ 140546 w 378033"/>
                <a:gd name="connsiteY19" fmla="*/ 1053148 h 1470981"/>
                <a:gd name="connsiteX20" fmla="*/ 140550 w 378033"/>
                <a:gd name="connsiteY20" fmla="*/ 1053148 h 1470981"/>
                <a:gd name="connsiteX21" fmla="*/ 140550 w 378033"/>
                <a:gd name="connsiteY21" fmla="*/ 1185303 h 1470981"/>
                <a:gd name="connsiteX22" fmla="*/ 239872 w 378033"/>
                <a:gd name="connsiteY22" fmla="*/ 1326956 h 1470981"/>
                <a:gd name="connsiteX23" fmla="*/ 304791 w 378033"/>
                <a:gd name="connsiteY23" fmla="*/ 1326956 h 1470981"/>
                <a:gd name="connsiteX24" fmla="*/ 304791 w 378033"/>
                <a:gd name="connsiteY24" fmla="*/ 1262065 h 1470981"/>
                <a:gd name="connsiteX25" fmla="*/ 378033 w 378033"/>
                <a:gd name="connsiteY25" fmla="*/ 1366523 h 1470981"/>
                <a:gd name="connsiteX26" fmla="*/ 304791 w 378033"/>
                <a:gd name="connsiteY26" fmla="*/ 1470981 h 1470981"/>
                <a:gd name="connsiteX27" fmla="*/ 304791 w 378033"/>
                <a:gd name="connsiteY27" fmla="*/ 1406090 h 1470981"/>
                <a:gd name="connsiteX28" fmla="*/ 239872 w 378033"/>
                <a:gd name="connsiteY28" fmla="*/ 1406090 h 1470981"/>
                <a:gd name="connsiteX29" fmla="*/ 85064 w 378033"/>
                <a:gd name="connsiteY29" fmla="*/ 1185303 h 1470981"/>
                <a:gd name="connsiteX30" fmla="*/ 85064 w 378033"/>
                <a:gd name="connsiteY30" fmla="*/ 1053148 h 1470981"/>
                <a:gd name="connsiteX31" fmla="*/ 85061 w 378033"/>
                <a:gd name="connsiteY31" fmla="*/ 1053148 h 1470981"/>
                <a:gd name="connsiteX32" fmla="*/ 85061 w 378033"/>
                <a:gd name="connsiteY32" fmla="*/ 920993 h 1470981"/>
                <a:gd name="connsiteX33" fmla="*/ 5756 w 378033"/>
                <a:gd name="connsiteY33" fmla="*/ 782218 h 1470981"/>
                <a:gd name="connsiteX34" fmla="*/ 0 w 378033"/>
                <a:gd name="connsiteY34" fmla="*/ 781390 h 1470981"/>
                <a:gd name="connsiteX35" fmla="*/ 0 w 378033"/>
                <a:gd name="connsiteY35" fmla="*/ 769748 h 1470981"/>
                <a:gd name="connsiteX36" fmla="*/ 0 w 378033"/>
                <a:gd name="connsiteY36" fmla="*/ 701233 h 1470981"/>
                <a:gd name="connsiteX37" fmla="*/ 0 w 378033"/>
                <a:gd name="connsiteY37" fmla="*/ 689592 h 1470981"/>
                <a:gd name="connsiteX38" fmla="*/ 5756 w 378033"/>
                <a:gd name="connsiteY38" fmla="*/ 688765 h 1470981"/>
                <a:gd name="connsiteX39" fmla="*/ 85061 w 378033"/>
                <a:gd name="connsiteY39" fmla="*/ 549988 h 1470981"/>
                <a:gd name="connsiteX40" fmla="*/ 85061 w 378033"/>
                <a:gd name="connsiteY40" fmla="*/ 417834 h 1470981"/>
                <a:gd name="connsiteX41" fmla="*/ 85064 w 378033"/>
                <a:gd name="connsiteY41" fmla="*/ 417834 h 1470981"/>
                <a:gd name="connsiteX42" fmla="*/ 85064 w 378033"/>
                <a:gd name="connsiteY42" fmla="*/ 285679 h 1470981"/>
                <a:gd name="connsiteX43" fmla="*/ 239872 w 378033"/>
                <a:gd name="connsiteY43" fmla="*/ 64892 h 1470981"/>
                <a:gd name="connsiteX44" fmla="*/ 304791 w 378033"/>
                <a:gd name="connsiteY44" fmla="*/ 64892 h 1470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378033" h="1470981">
                  <a:moveTo>
                    <a:pt x="304791" y="0"/>
                  </a:moveTo>
                  <a:lnTo>
                    <a:pt x="378033" y="104459"/>
                  </a:lnTo>
                  <a:lnTo>
                    <a:pt x="304791" y="208917"/>
                  </a:lnTo>
                  <a:lnTo>
                    <a:pt x="304791" y="144025"/>
                  </a:lnTo>
                  <a:lnTo>
                    <a:pt x="239872" y="144025"/>
                  </a:lnTo>
                  <a:cubicBezTo>
                    <a:pt x="185018" y="144025"/>
                    <a:pt x="140550" y="207446"/>
                    <a:pt x="140550" y="285679"/>
                  </a:cubicBezTo>
                  <a:lnTo>
                    <a:pt x="140550" y="417834"/>
                  </a:lnTo>
                  <a:lnTo>
                    <a:pt x="140546" y="417834"/>
                  </a:lnTo>
                  <a:lnTo>
                    <a:pt x="140546" y="549988"/>
                  </a:lnTo>
                  <a:cubicBezTo>
                    <a:pt x="140546" y="578567"/>
                    <a:pt x="136739" y="605878"/>
                    <a:pt x="129808" y="630945"/>
                  </a:cubicBezTo>
                  <a:lnTo>
                    <a:pt x="103802" y="690490"/>
                  </a:lnTo>
                  <a:lnTo>
                    <a:pt x="284858" y="690490"/>
                  </a:lnTo>
                  <a:lnTo>
                    <a:pt x="284858" y="645490"/>
                  </a:lnTo>
                  <a:lnTo>
                    <a:pt x="378033" y="735490"/>
                  </a:lnTo>
                  <a:lnTo>
                    <a:pt x="284858" y="825490"/>
                  </a:lnTo>
                  <a:lnTo>
                    <a:pt x="284858" y="780490"/>
                  </a:lnTo>
                  <a:lnTo>
                    <a:pt x="103801" y="780490"/>
                  </a:lnTo>
                  <a:lnTo>
                    <a:pt x="129808" y="840036"/>
                  </a:lnTo>
                  <a:cubicBezTo>
                    <a:pt x="136739" y="865104"/>
                    <a:pt x="140546" y="892414"/>
                    <a:pt x="140546" y="920993"/>
                  </a:cubicBezTo>
                  <a:lnTo>
                    <a:pt x="140546" y="1053148"/>
                  </a:lnTo>
                  <a:lnTo>
                    <a:pt x="140550" y="1053148"/>
                  </a:lnTo>
                  <a:lnTo>
                    <a:pt x="140550" y="1185303"/>
                  </a:lnTo>
                  <a:cubicBezTo>
                    <a:pt x="140550" y="1263535"/>
                    <a:pt x="185018" y="1326956"/>
                    <a:pt x="239872" y="1326956"/>
                  </a:cubicBezTo>
                  <a:lnTo>
                    <a:pt x="304791" y="1326956"/>
                  </a:lnTo>
                  <a:lnTo>
                    <a:pt x="304791" y="1262065"/>
                  </a:lnTo>
                  <a:lnTo>
                    <a:pt x="378033" y="1366523"/>
                  </a:lnTo>
                  <a:lnTo>
                    <a:pt x="304791" y="1470981"/>
                  </a:lnTo>
                  <a:lnTo>
                    <a:pt x="304791" y="1406090"/>
                  </a:lnTo>
                  <a:lnTo>
                    <a:pt x="239872" y="1406090"/>
                  </a:lnTo>
                  <a:cubicBezTo>
                    <a:pt x="154374" y="1406090"/>
                    <a:pt x="85064" y="1307239"/>
                    <a:pt x="85064" y="1185303"/>
                  </a:cubicBezTo>
                  <a:lnTo>
                    <a:pt x="85064" y="1053148"/>
                  </a:lnTo>
                  <a:lnTo>
                    <a:pt x="85061" y="1053148"/>
                  </a:lnTo>
                  <a:lnTo>
                    <a:pt x="85061" y="920993"/>
                  </a:lnTo>
                  <a:cubicBezTo>
                    <a:pt x="85061" y="852539"/>
                    <a:pt x="51015" y="795427"/>
                    <a:pt x="5756" y="782218"/>
                  </a:cubicBezTo>
                  <a:lnTo>
                    <a:pt x="0" y="781390"/>
                  </a:lnTo>
                  <a:lnTo>
                    <a:pt x="0" y="769748"/>
                  </a:lnTo>
                  <a:lnTo>
                    <a:pt x="0" y="701233"/>
                  </a:lnTo>
                  <a:lnTo>
                    <a:pt x="0" y="689592"/>
                  </a:lnTo>
                  <a:lnTo>
                    <a:pt x="5756" y="688765"/>
                  </a:lnTo>
                  <a:cubicBezTo>
                    <a:pt x="51015" y="675556"/>
                    <a:pt x="85061" y="618442"/>
                    <a:pt x="85061" y="549988"/>
                  </a:cubicBezTo>
                  <a:lnTo>
                    <a:pt x="85061" y="417834"/>
                  </a:lnTo>
                  <a:lnTo>
                    <a:pt x="85064" y="417834"/>
                  </a:lnTo>
                  <a:lnTo>
                    <a:pt x="85064" y="285679"/>
                  </a:lnTo>
                  <a:cubicBezTo>
                    <a:pt x="85064" y="163742"/>
                    <a:pt x="154374" y="64892"/>
                    <a:pt x="239872" y="64892"/>
                  </a:cubicBezTo>
                  <a:lnTo>
                    <a:pt x="304791" y="64892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GB">
                <a:ln w="6350">
                  <a:solidFill>
                    <a:schemeClr val="tx1"/>
                  </a:solidFill>
                </a:ln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80" name="Graphic 79">
              <a:extLst>
                <a:ext uri="{FF2B5EF4-FFF2-40B4-BE49-F238E27FC236}">
                  <a16:creationId xmlns:a16="http://schemas.microsoft.com/office/drawing/2014/main" id="{E9816B47-4369-CE79-1392-61CB658753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654790" y="1898329"/>
              <a:ext cx="540000" cy="540000"/>
            </a:xfrm>
            <a:prstGeom prst="rect">
              <a:avLst/>
            </a:prstGeom>
          </p:spPr>
        </p:pic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3AFEE87D-BFC7-2AE8-E6B3-3226715CF45D}"/>
                </a:ext>
              </a:extLst>
            </p:cNvPr>
            <p:cNvSpPr txBox="1"/>
            <p:nvPr/>
          </p:nvSpPr>
          <p:spPr>
            <a:xfrm>
              <a:off x="8538216" y="2374814"/>
              <a:ext cx="73533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800">
                  <a:solidFill>
                    <a:schemeClr val="accent4">
                      <a:lumMod val="50000"/>
                    </a:schemeClr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Automated Keying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C7F37197-1495-4FD8-235C-A79D4A33D940}"/>
              </a:ext>
            </a:extLst>
          </p:cNvPr>
          <p:cNvSpPr txBox="1"/>
          <p:nvPr/>
        </p:nvSpPr>
        <p:spPr>
          <a:xfrm>
            <a:off x="6320755" y="1391188"/>
            <a:ext cx="57232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Shared data is required by several systems driving duplication of manual rekeying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A178C2F1-74E2-D25D-2E10-0EF320513966}"/>
              </a:ext>
            </a:extLst>
          </p:cNvPr>
          <p:cNvSpPr txBox="1"/>
          <p:nvPr/>
        </p:nvSpPr>
        <p:spPr>
          <a:xfrm>
            <a:off x="6434107" y="4467943"/>
            <a:ext cx="53997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automation between systems would remove the need for multiple re-keys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87465E5D-1E7D-005E-2FD4-8AF0891AA427}"/>
              </a:ext>
            </a:extLst>
          </p:cNvPr>
          <p:cNvSpPr txBox="1"/>
          <p:nvPr/>
        </p:nvSpPr>
        <p:spPr>
          <a:xfrm>
            <a:off x="203553" y="4059812"/>
            <a:ext cx="569763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Improvement Approach</a:t>
            </a:r>
          </a:p>
          <a:p>
            <a:pPr algn="ctr"/>
            <a:endParaRPr lang="en-GB" sz="800" b="1">
              <a:solidFill>
                <a:schemeClr val="accent4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 process to eliminate non-value-add systems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Review current data points to identify and eliminate redundant fields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Map data points between PAS, MSD and Raters to identify dulcification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Analyse cycle-times and demand to calculate hard benefits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Determine ease of implementation for each automation opportunity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+mj-lt"/>
              <a:buAutoNum type="romanUcPeriod"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chemeClr val="accent4">
                    <a:lumMod val="50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Feasibility and benefit analysis of opportunities for prioritisation of system</a:t>
            </a:r>
          </a:p>
          <a:p>
            <a:endParaRPr lang="en-GB" sz="1400" b="1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1E248E-9EB6-9E34-788F-5FB0CE217542}"/>
              </a:ext>
            </a:extLst>
          </p:cNvPr>
          <p:cNvSpPr txBox="1"/>
          <p:nvPr/>
        </p:nvSpPr>
        <p:spPr>
          <a:xfrm>
            <a:off x="100139" y="1026190"/>
            <a:ext cx="59149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>
                <a:solidFill>
                  <a:schemeClr val="accent4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Opportunities</a:t>
            </a:r>
          </a:p>
        </p:txBody>
      </p:sp>
      <p:graphicFrame>
        <p:nvGraphicFramePr>
          <p:cNvPr id="35" name="Table 34">
            <a:extLst>
              <a:ext uri="{FF2B5EF4-FFF2-40B4-BE49-F238E27FC236}">
                <a16:creationId xmlns:a16="http://schemas.microsoft.com/office/drawing/2014/main" id="{0C94BE63-415E-4737-81B9-980B61FBF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3472920"/>
              </p:ext>
            </p:extLst>
          </p:nvPr>
        </p:nvGraphicFramePr>
        <p:xfrm>
          <a:off x="100139" y="1377813"/>
          <a:ext cx="5914972" cy="240538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257352">
                  <a:extLst>
                    <a:ext uri="{9D8B030D-6E8A-4147-A177-3AD203B41FA5}">
                      <a16:colId xmlns:a16="http://schemas.microsoft.com/office/drawing/2014/main" val="1301382941"/>
                    </a:ext>
                  </a:extLst>
                </a:gridCol>
                <a:gridCol w="1204914">
                  <a:extLst>
                    <a:ext uri="{9D8B030D-6E8A-4147-A177-3AD203B41FA5}">
                      <a16:colId xmlns:a16="http://schemas.microsoft.com/office/drawing/2014/main" val="2945963947"/>
                    </a:ext>
                  </a:extLst>
                </a:gridCol>
                <a:gridCol w="1973963">
                  <a:extLst>
                    <a:ext uri="{9D8B030D-6E8A-4147-A177-3AD203B41FA5}">
                      <a16:colId xmlns:a16="http://schemas.microsoft.com/office/drawing/2014/main" val="1576412017"/>
                    </a:ext>
                  </a:extLst>
                </a:gridCol>
                <a:gridCol w="1478743">
                  <a:extLst>
                    <a:ext uri="{9D8B030D-6E8A-4147-A177-3AD203B41FA5}">
                      <a16:colId xmlns:a16="http://schemas.microsoft.com/office/drawing/2014/main" val="16982497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Area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Process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Improvement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bg2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Benefit</a:t>
                      </a:r>
                    </a:p>
                  </a:txBody>
                  <a:tcP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887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Liverpool UWS &amp; BPO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Renewal Workbook Creation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/>
                          <a:ea typeface="Calibri"/>
                          <a:cs typeface="Calibri"/>
                        </a:rPr>
                        <a:t>Elimination of manual Keying for Non-</a:t>
                      </a:r>
                      <a:r>
                        <a:rPr lang="en-GB" sz="1050" err="1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/>
                          <a:ea typeface="Calibri"/>
                          <a:cs typeface="Calibri"/>
                        </a:rPr>
                        <a:t>Acturis</a:t>
                      </a: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/>
                          <a:ea typeface="Calibri"/>
                          <a:cs typeface="Calibri"/>
                        </a:rPr>
                        <a:t>, Non-PUP products through data transfer from previous year Workbook.</a:t>
                      </a:r>
                      <a:endParaRPr lang="en-GB" sz="1050">
                        <a:solidFill>
                          <a:schemeClr val="accent4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 Accuracy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Lead Time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Capacity creation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Role enrichment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7030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Regional Underwriting</a:t>
                      </a:r>
                    </a:p>
                    <a:p>
                      <a:pPr lvl="0">
                        <a:buNone/>
                      </a:pPr>
                      <a:endParaRPr lang="en-GB" sz="1050">
                        <a:solidFill>
                          <a:schemeClr val="accent4">
                            <a:lumMod val="50000"/>
                          </a:schemeClr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  <a:p>
                      <a:pPr lvl="0">
                        <a:buNone/>
                      </a:pPr>
                      <a:endParaRPr lang="en-GB" sz="1000" i="1">
                        <a:solidFill>
                          <a:schemeClr val="tx2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Calibri"/>
                        <a:cs typeface="Calibri"/>
                      </a:endParaRP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New Business &amp; Existing Business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Automation of data between systems for Non-Acturis, Non-PUP products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Data Accuracy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Lead Time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Capacity creation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Role enrichment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8618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Regional Underwriting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/>
                          <a:ea typeface="Calibri"/>
                          <a:cs typeface="Calibri"/>
                        </a:rPr>
                        <a:t> Existing Business</a:t>
                      </a:r>
                    </a:p>
                    <a:p>
                      <a:endParaRPr lang="en-GB" sz="1050">
                        <a:solidFill>
                          <a:schemeClr val="accent4">
                            <a:lumMod val="50000"/>
                          </a:schemeClr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Create claims portal to interrogate and report across the multiple claim’s platforms 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Lead Time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Capacity creation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GB" sz="105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Role enrichment</a:t>
                      </a:r>
                    </a:p>
                  </a:txBody>
                  <a:tcPr>
                    <a:solidFill>
                      <a:schemeClr val="accent5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294077"/>
                  </a:ext>
                </a:extLst>
              </a:tr>
            </a:tbl>
          </a:graphicData>
        </a:graphic>
      </p:graphicFrame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D092FA8-CECC-7251-4972-308C0953B93C}"/>
              </a:ext>
            </a:extLst>
          </p:cNvPr>
          <p:cNvCxnSpPr>
            <a:cxnSpLocks/>
          </p:cNvCxnSpPr>
          <p:nvPr/>
        </p:nvCxnSpPr>
        <p:spPr>
          <a:xfrm flipH="1">
            <a:off x="120273" y="962002"/>
            <a:ext cx="11906654" cy="0"/>
          </a:xfrm>
          <a:prstGeom prst="line">
            <a:avLst/>
          </a:prstGeom>
          <a:noFill/>
          <a:ln w="6350" cap="flat" cmpd="sng" algn="ctr">
            <a:solidFill>
              <a:srgbClr val="660085">
                <a:lumMod val="20000"/>
                <a:lumOff val="80000"/>
              </a:srgb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3C30A1D-E53B-A047-BF40-7E7D9FFBFC01}"/>
              </a:ext>
            </a:extLst>
          </p:cNvPr>
          <p:cNvCxnSpPr>
            <a:cxnSpLocks/>
          </p:cNvCxnSpPr>
          <p:nvPr/>
        </p:nvCxnSpPr>
        <p:spPr>
          <a:xfrm flipH="1">
            <a:off x="120273" y="6705577"/>
            <a:ext cx="11906654" cy="0"/>
          </a:xfrm>
          <a:prstGeom prst="line">
            <a:avLst/>
          </a:prstGeom>
          <a:noFill/>
          <a:ln w="6350" cap="flat" cmpd="sng" algn="ctr">
            <a:solidFill>
              <a:srgbClr val="660085">
                <a:lumMod val="20000"/>
                <a:lumOff val="80000"/>
              </a:srgbClr>
            </a:solidFill>
            <a:prstDash val="dash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2" name="Arrow: Down 1">
            <a:extLst>
              <a:ext uri="{FF2B5EF4-FFF2-40B4-BE49-F238E27FC236}">
                <a16:creationId xmlns:a16="http://schemas.microsoft.com/office/drawing/2014/main" id="{3A75FDA9-A182-05BF-CB55-A9F9FF9A3ECE}"/>
              </a:ext>
            </a:extLst>
          </p:cNvPr>
          <p:cNvSpPr/>
          <p:nvPr/>
        </p:nvSpPr>
        <p:spPr>
          <a:xfrm>
            <a:off x="8964706" y="3643512"/>
            <a:ext cx="371394" cy="38420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4D118997-657C-EF7F-D6E8-BA7CD0752129}"/>
              </a:ext>
            </a:extLst>
          </p:cNvPr>
          <p:cNvSpPr/>
          <p:nvPr/>
        </p:nvSpPr>
        <p:spPr>
          <a:xfrm rot="16200000">
            <a:off x="5960915" y="2463509"/>
            <a:ext cx="371394" cy="38420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81511"/>
      </p:ext>
    </p:extLst>
  </p:cSld>
  <p:clrMapOvr>
    <a:masterClrMapping/>
  </p:clrMapOvr>
</p:sld>
</file>

<file path=ppt/theme/theme1.xml><?xml version="1.0" encoding="utf-8"?>
<a:theme xmlns:a="http://schemas.openxmlformats.org/drawingml/2006/main" name="Joint Brand">
  <a:themeElements>
    <a:clrScheme name="RSA">
      <a:dk1>
        <a:srgbClr val="5C1280"/>
      </a:dk1>
      <a:lt1>
        <a:srgbClr val="FFFFFF"/>
      </a:lt1>
      <a:dk2>
        <a:srgbClr val="38174F"/>
      </a:dk2>
      <a:lt2>
        <a:srgbClr val="4D4B4C"/>
      </a:lt2>
      <a:accent1>
        <a:srgbClr val="5C1280"/>
      </a:accent1>
      <a:accent2>
        <a:srgbClr val="D4007F"/>
      </a:accent2>
      <a:accent3>
        <a:srgbClr val="28A1C6"/>
      </a:accent3>
      <a:accent4>
        <a:srgbClr val="C4C0C2"/>
      </a:accent4>
      <a:accent5>
        <a:srgbClr val="FFFFFF"/>
      </a:accent5>
      <a:accent6>
        <a:srgbClr val="38174F"/>
      </a:accent6>
      <a:hlink>
        <a:srgbClr val="C4C0C2"/>
      </a:hlink>
      <a:folHlink>
        <a:srgbClr val="28A1C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oint Brand" id="{CF1EF920-D996-4573-871D-AA46DE145CA3}" vid="{A6443785-DC8F-4ADA-A747-39679AD4454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2FB2A99FB29C46A2F6D08213B281AA" ma:contentTypeVersion="3" ma:contentTypeDescription="Create a new document." ma:contentTypeScope="" ma:versionID="ccb37ab266f089acf5ecc754325a4988">
  <xsd:schema xmlns:xsd="http://www.w3.org/2001/XMLSchema" xmlns:xs="http://www.w3.org/2001/XMLSchema" xmlns:p="http://schemas.microsoft.com/office/2006/metadata/properties" xmlns:ns2="1bf30e79-595b-4e2b-b71e-efb99d516c58" targetNamespace="http://schemas.microsoft.com/office/2006/metadata/properties" ma:root="true" ma:fieldsID="347d12be614ecf89fec25623e5bd7d2d" ns2:_="">
    <xsd:import namespace="1bf30e79-595b-4e2b-b71e-efb99d516c5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f30e79-595b-4e2b-b71e-efb99d516c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63F63BD-471D-4F5C-B3D7-1D7E512A20C9}"/>
</file>

<file path=customXml/itemProps2.xml><?xml version="1.0" encoding="utf-8"?>
<ds:datastoreItem xmlns:ds="http://schemas.openxmlformats.org/officeDocument/2006/customXml" ds:itemID="{CBE4E171-BBAE-44AE-86CD-A5AF33352E83}"/>
</file>

<file path=customXml/itemProps3.xml><?xml version="1.0" encoding="utf-8"?>
<ds:datastoreItem xmlns:ds="http://schemas.openxmlformats.org/officeDocument/2006/customXml" ds:itemID="{E8B071A0-7A80-4826-B051-F951DED8E3FC}"/>
</file>

<file path=docMetadata/LabelInfo.xml><?xml version="1.0" encoding="utf-8"?>
<clbl:labelList xmlns:clbl="http://schemas.microsoft.com/office/2020/mipLabelMetadata">
  <clbl:label id="{8cc5c044-0d2c-4cd1-808a-3d5cb5e9d483}" enabled="1" method="Standard" siteId="{4dc567e4-2b82-4a00-bcdb-f1f6782a0f6e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Joint Brand</Template>
  <TotalTime>0</TotalTime>
  <Words>213</Words>
  <Application>Microsoft Office PowerPoint</Application>
  <PresentationFormat>Widescreen</PresentationFormat>
  <Paragraphs>52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Joint Brand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Helen Franklin (UK);iain.cameron@uk.rsagroup.com</dc:creator>
  <cp:lastModifiedBy>Helen Franklin (UK)</cp:lastModifiedBy>
  <cp:revision>2</cp:revision>
  <dcterms:created xsi:type="dcterms:W3CDTF">2025-06-23T08:24:04Z</dcterms:created>
  <dcterms:modified xsi:type="dcterms:W3CDTF">2025-08-19T15:02:08Z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0x010100E82FB2A99FB29C46A2F6D08213B281AA</vt:lpwstr>
  </property>
</Properties>
</file>

<file path=docProps/thumbnail.jpeg>
</file>